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6"/>
  </p:notesMasterIdLst>
  <p:sldIdLst>
    <p:sldId id="293" r:id="rId16"/>
    <p:sldId id="294" r:id="rId17"/>
    <p:sldId id="288" r:id="rId18"/>
    <p:sldId id="283" r:id="rId19"/>
    <p:sldId id="287" r:id="rId20"/>
    <p:sldId id="284" r:id="rId21"/>
    <p:sldId id="260" r:id="rId22"/>
    <p:sldId id="264" r:id="rId23"/>
    <p:sldId id="295" r:id="rId24"/>
    <p:sldId id="257" r:id="rId25"/>
    <p:sldId id="289" r:id="rId26"/>
    <p:sldId id="286" r:id="rId27"/>
    <p:sldId id="281" r:id="rId28"/>
    <p:sldId id="290" r:id="rId29"/>
    <p:sldId id="269" r:id="rId30"/>
    <p:sldId id="270" r:id="rId31"/>
    <p:sldId id="271" r:id="rId32"/>
    <p:sldId id="272" r:id="rId33"/>
    <p:sldId id="276" r:id="rId34"/>
    <p:sldId id="273" r:id="rId35"/>
    <p:sldId id="291" r:id="rId36"/>
    <p:sldId id="275" r:id="rId37"/>
    <p:sldId id="277" r:id="rId38"/>
    <p:sldId id="296" r:id="rId39"/>
    <p:sldId id="265" r:id="rId40"/>
    <p:sldId id="263" r:id="rId41"/>
    <p:sldId id="261" r:id="rId42"/>
    <p:sldId id="262" r:id="rId43"/>
    <p:sldId id="266" r:id="rId44"/>
    <p:sldId id="28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50" Type="http://schemas.openxmlformats.org/officeDocument/2006/relationships/theme" Target="theme/theme1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slide" Target="slides/slide30.xml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viewProps" Target="viewProps.xml"/><Relationship Id="rId44" Type="http://schemas.openxmlformats.org/officeDocument/2006/relationships/slide" Target="slides/slide29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notesMaster" Target="notesMasters/notesMaster1.xml"/><Relationship Id="rId35" Type="http://schemas.openxmlformats.org/officeDocument/2006/relationships/slide" Target="slides/slide20.xml"/><Relationship Id="rId51" Type="http://schemas.openxmlformats.org/officeDocument/2006/relationships/tableStyles" Target="tableStyles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hyperlink" Target="http://dare.cct.lsu.edu/dare-rfold" TargetMode="External"/><Relationship Id="rId5" Type="http://schemas.openxmlformats.org/officeDocument/2006/relationships/hyperlink" Target="http://dare.cct.lsu.edu/dare-dock" TargetMode="External"/><Relationship Id="rId7" Type="http://schemas.openxmlformats.org/officeDocument/2006/relationships/hyperlink" Target="http://dare.cct.lsu.edu/dare-ngs" TargetMode="Externa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Relationship Id="rId6" Type="http://schemas.openxmlformats.org/officeDocument/2006/relationships/hyperlink" Target="http://dare.cct.lsu.edu/dare-hth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5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5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</a:t>
            </a:r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Maddineni</a:t>
            </a:r>
            <a:r>
              <a:rPr lang="en-US" dirty="0"/>
              <a:t>, </a:t>
            </a:r>
            <a:r>
              <a:rPr lang="en-US" dirty="0" err="1"/>
              <a:t>Shantenu</a:t>
            </a:r>
            <a:r>
              <a:rPr lang="en-US" dirty="0"/>
              <a:t> </a:t>
            </a:r>
            <a:r>
              <a:rPr lang="en-US" dirty="0" err="1"/>
              <a:t>Jha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NGS Data of a genome sequence (e.g. chromosome)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</a:t>
            </a:r>
            <a:r>
              <a:rPr lang="en-US" sz="1600" dirty="0" err="1" smtClean="0"/>
              <a:t>transcriptomes</a:t>
            </a:r>
            <a:r>
              <a:rPr lang="en-US" sz="1600" dirty="0" smtClean="0"/>
              <a:t>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335141" y="4785700"/>
            <a:ext cx="5311069" cy="15696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First Citizen In the World of </a:t>
            </a:r>
          </a:p>
          <a:p>
            <a:r>
              <a:rPr lang="en-US" sz="3200" dirty="0" smtClean="0"/>
              <a:t>Task Level Concurrency</a:t>
            </a:r>
          </a:p>
          <a:p>
            <a:r>
              <a:rPr lang="en-US" sz="3200" dirty="0"/>
              <a:t>a</a:t>
            </a:r>
            <a:r>
              <a:rPr lang="en-US" sz="3200" dirty="0" smtClean="0"/>
              <a:t>nd Distributed Data</a:t>
            </a:r>
            <a:endParaRPr lang="en-US" sz="32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Complexity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08670"/>
              </p:ext>
            </p:extLst>
          </p:nvPr>
        </p:nvGraphicFramePr>
        <p:xfrm>
          <a:off x="194458" y="2403156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875799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Scale-out Performance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57611"/>
              </p:ext>
            </p:extLst>
          </p:nvPr>
        </p:nvGraphicFramePr>
        <p:xfrm>
          <a:off x="5512260" y="2403156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28175" y="4261522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47333"/>
            <a:ext cx="8122888" cy="5092768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939562"/>
            <a:ext cx="5787870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DARE Framework: Built 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</a:t>
            </a:r>
            <a:r>
              <a:rPr lang="en-US" sz="2800" dirty="0" err="1" smtClean="0"/>
              <a:t>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7200" dirty="0" smtClean="0"/>
              <a:t>BES, UNICORE, Globus GRAM2, </a:t>
            </a:r>
            <a:r>
              <a:rPr lang="en-US" sz="7200" dirty="0" err="1" smtClean="0"/>
              <a:t>gLite</a:t>
            </a:r>
            <a:endParaRPr lang="en-US" sz="7200" dirty="0" smtClean="0"/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8000" dirty="0" smtClean="0"/>
              <a:t>Fork </a:t>
            </a:r>
            <a:r>
              <a:rPr lang="en-US" sz="8000" dirty="0"/>
              <a:t>(</a:t>
            </a:r>
            <a:r>
              <a:rPr lang="en-US" sz="8000" dirty="0" err="1"/>
              <a:t>localhost</a:t>
            </a:r>
            <a:r>
              <a:rPr lang="en-US" sz="8000" dirty="0"/>
              <a:t>), SSH, Condor,</a:t>
            </a:r>
            <a:r>
              <a:rPr lang="en-US" sz="8000" dirty="0" smtClean="0"/>
              <a:t> OMII </a:t>
            </a:r>
            <a:r>
              <a:rPr lang="en-US" sz="8000" dirty="0" err="1"/>
              <a:t>GridSAM</a:t>
            </a:r>
            <a:r>
              <a:rPr lang="en-US" sz="8000" dirty="0"/>
              <a:t>,</a:t>
            </a:r>
            <a:r>
              <a:rPr lang="en-US" sz="8000" dirty="0" smtClean="0"/>
              <a:t> Amazon </a:t>
            </a:r>
            <a:r>
              <a:rPr lang="en-US" sz="8000" dirty="0"/>
              <a:t>EC2, Platform </a:t>
            </a:r>
            <a:r>
              <a:rPr lang="en-US" sz="8000" dirty="0" smtClean="0"/>
              <a:t>LSF</a:t>
            </a:r>
            <a:endParaRPr lang="en-US" sz="80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File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Local </a:t>
            </a:r>
            <a:r>
              <a:rPr lang="en-US" sz="7600" dirty="0"/>
              <a:t>FS, Globus </a:t>
            </a:r>
            <a:r>
              <a:rPr lang="en-US" sz="7600" dirty="0" err="1"/>
              <a:t>GridFTP</a:t>
            </a:r>
            <a:r>
              <a:rPr lang="en-US" sz="7600" dirty="0"/>
              <a:t>, </a:t>
            </a:r>
            <a:r>
              <a:rPr lang="en-US" sz="7600" dirty="0" err="1"/>
              <a:t>Hadoop</a:t>
            </a:r>
            <a:r>
              <a:rPr lang="en-US" sz="7600" dirty="0"/>
              <a:t> Distributed </a:t>
            </a:r>
            <a:r>
              <a:rPr lang="en-US" sz="7600" dirty="0" err="1"/>
              <a:t>Filesystem</a:t>
            </a:r>
            <a:r>
              <a:rPr lang="en-US" sz="7600" dirty="0"/>
              <a:t> (HDFS),</a:t>
            </a:r>
            <a:br>
              <a:rPr lang="en-US" sz="7600" dirty="0"/>
            </a:br>
            <a:r>
              <a:rPr lang="en-US" sz="7600" dirty="0" err="1"/>
              <a:t>CloudStore</a:t>
            </a:r>
            <a:r>
              <a:rPr lang="en-US" sz="7600" dirty="0"/>
              <a:t> KFS, </a:t>
            </a:r>
            <a:r>
              <a:rPr lang="en-US" sz="7600" dirty="0" err="1"/>
              <a:t>OpenCloud</a:t>
            </a:r>
            <a:r>
              <a:rPr lang="en-US" sz="7600" dirty="0"/>
              <a:t> Sector-Sphere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Replica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Globus RLS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Advert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</a:t>
            </a:r>
            <a:r>
              <a:rPr lang="en-US" sz="7600" dirty="0" err="1"/>
              <a:t>Hadoop</a:t>
            </a:r>
            <a:r>
              <a:rPr lang="en-US" sz="7600" dirty="0"/>
              <a:t> H-Base, </a:t>
            </a:r>
            <a:r>
              <a:rPr lang="en-US" sz="7600" dirty="0" err="1"/>
              <a:t>Hypertable</a:t>
            </a:r>
            <a:endParaRPr lang="en-US" sz="76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Other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Default </a:t>
            </a:r>
            <a:r>
              <a:rPr lang="en-US" sz="7600" dirty="0"/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641"/>
            <a:ext cx="8267701" cy="4853986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Pilot-Jobs</a:t>
            </a:r>
            <a:r>
              <a:rPr lang="en-US" sz="4500" dirty="0"/>
              <a:t>: Decouple resource allocation from resource-workload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45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Two unique aspects  </a:t>
            </a:r>
            <a:r>
              <a:rPr lang="en-US" sz="45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err="1"/>
              <a:t>Falkon</a:t>
            </a:r>
            <a:r>
              <a:rPr lang="en-US" sz="4000" dirty="0"/>
              <a:t>, Condor Glide-in, Ganga-Diane (EGEE/EGI), DIRAC/WMS, </a:t>
            </a:r>
            <a:r>
              <a:rPr lang="en-US" sz="40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smtClean="0"/>
              <a:t>Frameworks </a:t>
            </a:r>
            <a:r>
              <a:rPr lang="en-US" sz="4000" dirty="0"/>
              <a:t>based upon PJs (pull model) for specific PGI/back-</a:t>
            </a:r>
            <a:r>
              <a:rPr lang="en-US" sz="40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smtClean="0"/>
              <a:t>Do </a:t>
            </a:r>
            <a:r>
              <a:rPr lang="en-US" sz="40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SAGA-based Pilot-Job form the basis</a:t>
            </a:r>
            <a:r>
              <a:rPr lang="en-US" sz="45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Background :  </a:t>
            </a:r>
            <a:r>
              <a:rPr lang="en-US" sz="2800" b="1" dirty="0"/>
              <a:t>DARE Framework: Built 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resources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1" b="5041"/>
          <a:stretch>
            <a:fillRect/>
          </a:stretch>
        </p:blipFill>
        <p:spPr>
          <a:xfrm>
            <a:off x="1017534" y="2578619"/>
            <a:ext cx="7330599" cy="3992510"/>
          </a:xfrm>
        </p:spPr>
      </p:pic>
      <p:sp>
        <p:nvSpPr>
          <p:cNvPr id="5" name="TextBox 4"/>
          <p:cNvSpPr txBox="1"/>
          <p:nvPr/>
        </p:nvSpPr>
        <p:spPr>
          <a:xfrm>
            <a:off x="390458" y="193912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/>
              <a:t>DARE Framework: Built 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l="6241" r="6241"/>
          <a:stretch>
            <a:fillRect/>
          </a:stretch>
        </p:blipFill>
        <p:spPr>
          <a:xfrm>
            <a:off x="1356201" y="2467492"/>
            <a:ext cx="6974999" cy="3798837"/>
          </a:xfrm>
        </p:spPr>
      </p:pic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" y="2019991"/>
            <a:ext cx="5522485" cy="4567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</a:t>
            </a:r>
            <a:r>
              <a:rPr lang="en-US" b="1" dirty="0" err="1" smtClean="0"/>
              <a:t>Rfold</a:t>
            </a:r>
            <a:r>
              <a:rPr lang="en-US" b="1" dirty="0" smtClean="0"/>
              <a:t> :  RNA structure</a:t>
            </a:r>
          </a:p>
          <a:p>
            <a:r>
              <a:rPr lang="en-US" sz="1600" dirty="0" smtClean="0">
                <a:hlinkClick r:id="rId4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://dare.cct.lsu.edu/dare</a:t>
            </a:r>
            <a:r>
              <a:rPr lang="en-US" sz="1600" dirty="0" smtClean="0">
                <a:hlinkClick r:id="rId5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</a:t>
            </a:r>
            <a:r>
              <a:rPr lang="en-US" b="1" dirty="0" err="1" smtClean="0"/>
              <a:t>sim</a:t>
            </a:r>
            <a:r>
              <a:rPr lang="en-US" b="1" dirty="0" smtClean="0"/>
              <a:t>.</a:t>
            </a:r>
            <a:endParaRPr lang="en-US" b="1" dirty="0"/>
          </a:p>
          <a:p>
            <a:r>
              <a:rPr lang="en-US" sz="1600" dirty="0">
                <a:hlinkClick r:id="rId6"/>
              </a:rPr>
              <a:t>http://dare.cct.lsu.edu/dare</a:t>
            </a:r>
            <a:r>
              <a:rPr lang="en-US" sz="1600" dirty="0" smtClean="0">
                <a:hlinkClick r:id="rId6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7"/>
              </a:rPr>
              <a:t>http://dare.cct.lsu.edu/dare-ngs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464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1"/>
            <a:ext cx="5012266" cy="289524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</a:t>
            </a:r>
            <a:r>
              <a:rPr lang="en-US" sz="6400" dirty="0" smtClean="0"/>
              <a:t>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Relatively </a:t>
            </a:r>
            <a:r>
              <a:rPr lang="en-US" sz="6400" dirty="0" smtClean="0"/>
              <a:t>larger memory and disk </a:t>
            </a:r>
            <a:r>
              <a:rPr lang="en-US" sz="6400" dirty="0" smtClean="0"/>
              <a:t>space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Multi</a:t>
            </a:r>
            <a:r>
              <a:rPr lang="en-US" sz="6400" dirty="0" smtClean="0"/>
              <a:t>-threading </a:t>
            </a:r>
            <a:r>
              <a:rPr lang="en-US" sz="6400" dirty="0" smtClean="0"/>
              <a:t>support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Low</a:t>
            </a:r>
            <a:r>
              <a:rPr lang="en-US" sz="6400" dirty="0" smtClean="0"/>
              <a:t>-memory option (index file splitting</a:t>
            </a:r>
            <a:r>
              <a:rPr lang="en-US" sz="6400" dirty="0" smtClean="0"/>
              <a:t>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Pipeline </a:t>
            </a:r>
            <a:r>
              <a:rPr lang="en-US" sz="6400" dirty="0" smtClean="0"/>
              <a:t>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</a:t>
            </a:r>
            <a:r>
              <a:rPr lang="en-US" sz="6400" dirty="0" smtClean="0"/>
              <a:t>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Task </a:t>
            </a:r>
            <a:r>
              <a:rPr lang="en-US" sz="6400" dirty="0" smtClean="0"/>
              <a:t>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76975" y="5662513"/>
            <a:ext cx="474162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Dynamic </a:t>
            </a:r>
            <a:r>
              <a:rPr lang="en-US" sz="1600" dirty="0" smtClean="0"/>
              <a:t>execution</a:t>
            </a:r>
            <a:r>
              <a:rPr lang="en-US" sz="1600" dirty="0" smtClean="0"/>
              <a:t> </a:t>
            </a:r>
            <a:r>
              <a:rPr lang="en-US" sz="1600" dirty="0" smtClean="0"/>
              <a:t>: </a:t>
            </a:r>
            <a:r>
              <a:rPr lang="en-US" sz="1600" dirty="0" smtClean="0"/>
              <a:t>target </a:t>
            </a:r>
            <a:r>
              <a:rPr lang="en-US" sz="1600" dirty="0" smtClean="0"/>
              <a:t>species, NGS protocol, multi-core, cluster environment, disk space, main memory, and </a:t>
            </a:r>
            <a:r>
              <a:rPr lang="en-US" sz="1600" dirty="0" smtClean="0"/>
              <a:t>task level </a:t>
            </a:r>
            <a:r>
              <a:rPr lang="en-US" sz="1600" dirty="0" err="1" smtClean="0"/>
              <a:t>parllelism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765001" y="1851358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2040569" y="4949448"/>
            <a:ext cx="1172218" cy="5853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</a:t>
              </a:r>
              <a:r>
                <a:rPr lang="en-US" sz="1200" dirty="0" smtClean="0"/>
                <a:t>finding</a:t>
              </a:r>
              <a:endParaRPr lang="en-US" sz="1200" dirty="0" smtClean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</a:t>
              </a:r>
              <a:r>
                <a:rPr lang="en-US" sz="1200" dirty="0" smtClean="0"/>
                <a:t>Genome</a:t>
              </a:r>
              <a:endParaRPr lang="en-US" sz="1200" dirty="0" smtClean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</a:t>
              </a:r>
              <a:r>
                <a:rPr lang="en-US" sz="1200" dirty="0" smtClean="0"/>
                <a:t>reads</a:t>
              </a:r>
              <a:endParaRPr lang="en-US" sz="1200" dirty="0" smtClean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6405583" cy="7353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8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1800" dirty="0" err="1" smtClean="0">
                <a:solidFill>
                  <a:srgbClr val="FF0000"/>
                </a:solidFill>
              </a:rPr>
              <a:t>Burkerholderia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Glumae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800" dirty="0" smtClean="0"/>
              <a:t>Prokaryote vs. </a:t>
            </a:r>
            <a:r>
              <a:rPr lang="en-US" sz="1800" dirty="0" smtClean="0"/>
              <a:t>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920770"/>
              </p:ext>
            </p:extLst>
          </p:nvPr>
        </p:nvGraphicFramePr>
        <p:xfrm>
          <a:off x="445196" y="2831292"/>
          <a:ext cx="8278643" cy="2797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08964"/>
                <a:gridCol w="2196832"/>
                <a:gridCol w="1923255"/>
                <a:gridCol w="1849592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690719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2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33987"/>
              </p:ext>
            </p:extLst>
          </p:nvPr>
        </p:nvGraphicFramePr>
        <p:xfrm>
          <a:off x="307010" y="2458431"/>
          <a:ext cx="4998609" cy="5722295"/>
        </p:xfrm>
        <a:graphic>
          <a:graphicData uri="http://schemas.openxmlformats.org/drawingml/2006/table">
            <a:tbl>
              <a:tblPr/>
              <a:tblGrid>
                <a:gridCol w="1215702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</a:tblGrid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0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3615" y="193998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</a:t>
            </a:r>
            <a:r>
              <a:rPr lang="en-US" dirty="0" smtClean="0"/>
              <a:t>framework </a:t>
            </a:r>
            <a:r>
              <a:rPr lang="en-US" dirty="0" smtClean="0"/>
              <a:t>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</a:t>
            </a:r>
            <a:r>
              <a:rPr lang="en-US" dirty="0" smtClean="0"/>
              <a:t>Ongoing investigation</a:t>
            </a:r>
            <a:endParaRPr lang="en-US" dirty="0" smtClean="0"/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</a:t>
            </a:r>
            <a:r>
              <a:rPr lang="en-US" sz="1600" dirty="0" smtClean="0"/>
              <a:t>index </a:t>
            </a:r>
            <a:r>
              <a:rPr lang="en-US" sz="1600" dirty="0" smtClean="0"/>
              <a:t>files : HG18 : 130 GB, </a:t>
            </a:r>
            <a:r>
              <a:rPr lang="en-US" sz="1600" dirty="0" err="1" smtClean="0"/>
              <a:t>B.Glumae</a:t>
            </a:r>
            <a:r>
              <a:rPr lang="en-US" sz="1600" dirty="0" smtClean="0"/>
              <a:t> :447 </a:t>
            </a:r>
            <a:r>
              <a:rPr lang="en-US" sz="1600" dirty="0" smtClean="0"/>
              <a:t>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</a:t>
            </a:r>
            <a:r>
              <a:rPr lang="en-US" sz="1600" dirty="0" smtClean="0"/>
              <a:t>transfer of Short read files :  e.g</a:t>
            </a:r>
            <a:r>
              <a:rPr lang="en-US" sz="1600" dirty="0" smtClean="0"/>
              <a:t>. 9 </a:t>
            </a:r>
            <a:r>
              <a:rPr lang="en-US" sz="1600" dirty="0" smtClean="0"/>
              <a:t>GB (about 2 min from local to QB using </a:t>
            </a:r>
            <a:r>
              <a:rPr lang="en-US" sz="1600" dirty="0" err="1" smtClean="0"/>
              <a:t>GridFTP</a:t>
            </a:r>
            <a:r>
              <a:rPr lang="en-US" sz="1600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</a:t>
                      </a:r>
                      <a:r>
                        <a:rPr lang="en-US" sz="1400" dirty="0" smtClean="0"/>
                        <a:t>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</a:t>
                      </a:r>
                      <a:r>
                        <a:rPr lang="en-US" sz="1400" dirty="0" smtClean="0"/>
                        <a:t>h)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</a:t>
                      </a:r>
                      <a:r>
                        <a:rPr lang="en-US" sz="1400" dirty="0" smtClean="0"/>
                        <a:t>h)</a:t>
                      </a:r>
                      <a:endParaRPr lang="en-US" sz="1400" dirty="0" smtClean="0"/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</a:t>
                      </a:r>
                      <a:r>
                        <a:rPr lang="en-US" sz="1400" dirty="0" smtClean="0"/>
                        <a:t>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</a:t>
                      </a:r>
                      <a:r>
                        <a:rPr lang="en-US" sz="1400" dirty="0" smtClean="0"/>
                        <a:t>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</a:t>
                      </a:r>
                      <a:r>
                        <a:rPr lang="en-US" sz="1400" dirty="0" smtClean="0"/>
                        <a:t>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</a:t>
            </a:r>
            <a:r>
              <a:rPr lang="en-US" sz="1600" dirty="0" err="1" smtClean="0"/>
              <a:t>ExTENCI</a:t>
            </a:r>
            <a:r>
              <a:rPr lang="en-US" sz="1600" dirty="0" smtClean="0"/>
              <a:t>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</a:t>
            </a:r>
            <a:r>
              <a:rPr lang="en-US" sz="1600" dirty="0" smtClean="0"/>
              <a:t>-</a:t>
            </a:r>
            <a:r>
              <a:rPr lang="en-US" sz="1600" dirty="0" smtClean="0"/>
              <a:t>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Glumae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Tuomo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Rankinen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190886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84297" y="3970057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95805" y="4569251"/>
            <a:ext cx="2259713" cy="4453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7826" y="5830249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1" y="4271215"/>
            <a:ext cx="5932917" cy="2628960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17299" y="5157156"/>
            <a:ext cx="2391666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0849" y="3441279"/>
            <a:ext cx="1200128" cy="829936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931782" y="2532112"/>
            <a:ext cx="1319541" cy="437080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15031" y="2599662"/>
            <a:ext cx="1200128" cy="239134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</a:t>
            </a:r>
            <a:r>
              <a:rPr lang="en-US" kern="1200" dirty="0" err="1" smtClean="0"/>
              <a:t>Seq</a:t>
            </a:r>
            <a:r>
              <a:rPr lang="en-US" kern="1200" dirty="0" smtClean="0"/>
              <a:t>, RNA-</a:t>
            </a:r>
            <a:r>
              <a:rPr lang="en-US" kern="1200" dirty="0" err="1" smtClean="0"/>
              <a:t>Seq</a:t>
            </a:r>
            <a:r>
              <a:rPr lang="en-US" kern="1200" dirty="0" smtClean="0"/>
              <a:t>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2579078" y="4656748"/>
            <a:ext cx="2156563" cy="12111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Gene Finding/Identification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Coding Gene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Non-coding RNA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Motif Finding</a:t>
            </a:r>
            <a:endParaRPr lang="en-US" sz="1400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2439527" cy="11493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</a:t>
            </a:r>
            <a:r>
              <a:rPr lang="en-US" sz="1400" kern="1200" dirty="0" err="1" smtClean="0"/>
              <a:t>InDel</a:t>
            </a:r>
            <a:r>
              <a:rPr lang="en-US" sz="1400" kern="1200" dirty="0" smtClean="0"/>
              <a:t>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356109" y="4722921"/>
            <a:ext cx="1283429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err="1" smtClean="0"/>
              <a:t>Transcriptome</a:t>
            </a:r>
            <a:r>
              <a:rPr lang="en-US" sz="1600" kern="1200" dirty="0" smtClean="0"/>
              <a:t> Analysis </a:t>
            </a:r>
          </a:p>
          <a:p>
            <a:pPr algn="ctr"/>
            <a:r>
              <a:rPr lang="en-US" sz="1600" kern="1200" dirty="0" smtClean="0"/>
              <a:t>(RNA-</a:t>
            </a:r>
            <a:r>
              <a:rPr lang="en-US" sz="1600" kern="1200" dirty="0" err="1" smtClean="0"/>
              <a:t>seq</a:t>
            </a:r>
            <a:r>
              <a:rPr lang="en-US" sz="1600" kern="1200" dirty="0" smtClean="0"/>
              <a:t>, </a:t>
            </a:r>
            <a:r>
              <a:rPr lang="en-US" sz="1600" kern="1200" dirty="0" err="1" smtClean="0"/>
              <a:t>ChIP-seq</a:t>
            </a:r>
            <a:r>
              <a:rPr lang="en-US" sz="1600" kern="1200" dirty="0" smtClean="0"/>
              <a:t>)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854725" y="4691274"/>
            <a:ext cx="1062507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4861578" y="4691274"/>
            <a:ext cx="1332113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</a:t>
            </a:r>
            <a:r>
              <a:rPr lang="en-US" sz="2000" kern="1200" dirty="0" err="1" smtClean="0"/>
              <a:t>Burkerholderia</a:t>
            </a:r>
            <a:r>
              <a:rPr lang="en-US" sz="2000" kern="1200" dirty="0" smtClean="0"/>
              <a:t> </a:t>
            </a:r>
            <a:r>
              <a:rPr lang="en-US" sz="2000" kern="1200" dirty="0" err="1" smtClean="0"/>
              <a:t>Glumae</a:t>
            </a:r>
            <a:r>
              <a:rPr lang="en-US" sz="2000" kern="1200" dirty="0" smtClean="0"/>
              <a:t>, A Rice Pathogen – An Era of </a:t>
            </a:r>
            <a:r>
              <a:rPr lang="en-US" sz="2000" kern="1200" dirty="0" err="1" smtClean="0"/>
              <a:t>Structral</a:t>
            </a:r>
            <a:r>
              <a:rPr lang="en-US" sz="2000" kern="1200" dirty="0" smtClean="0"/>
              <a:t> </a:t>
            </a:r>
            <a:r>
              <a:rPr lang="en-US" sz="2000" kern="1200" dirty="0" err="1" smtClean="0"/>
              <a:t>Bioinforamtics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</a:t>
            </a:r>
            <a:r>
              <a:rPr lang="en-US" dirty="0" err="1" smtClean="0"/>
              <a:t>TofR</a:t>
            </a:r>
            <a:r>
              <a:rPr lang="en-US" dirty="0" smtClean="0"/>
              <a:t>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7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8283</TotalTime>
  <Words>2646</Words>
  <Application>Microsoft Macintosh PowerPoint</Application>
  <PresentationFormat>On-screen Show (4:3)</PresentationFormat>
  <Paragraphs>431</Paragraphs>
  <Slides>30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Another Complexity?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 DARE Framework: Built upon SAGA-BigJob </vt:lpstr>
      <vt:lpstr>DARE Framework: Built upon SAGA-BigJob</vt:lpstr>
      <vt:lpstr>DARE Framework: Built upon SAGA-BigJob</vt:lpstr>
      <vt:lpstr>DARE Framework: Built upon SAGA-BigJob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Summary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173</cp:revision>
  <dcterms:created xsi:type="dcterms:W3CDTF">2011-04-14T08:15:03Z</dcterms:created>
  <dcterms:modified xsi:type="dcterms:W3CDTF">2011-04-14T19:58:37Z</dcterms:modified>
</cp:coreProperties>
</file>